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03" r:id="rId5"/>
    <p:sldId id="280" r:id="rId6"/>
    <p:sldId id="282" r:id="rId7"/>
    <p:sldId id="288" r:id="rId8"/>
    <p:sldId id="295" r:id="rId9"/>
    <p:sldId id="290" r:id="rId10"/>
    <p:sldId id="296" r:id="rId11"/>
    <p:sldId id="291" r:id="rId12"/>
    <p:sldId id="297" r:id="rId13"/>
    <p:sldId id="292" r:id="rId14"/>
    <p:sldId id="298" r:id="rId15"/>
    <p:sldId id="294" r:id="rId16"/>
    <p:sldId id="278" r:id="rId17"/>
    <p:sldId id="284" r:id="rId18"/>
    <p:sldId id="301" r:id="rId19"/>
    <p:sldId id="299" r:id="rId20"/>
    <p:sldId id="300" r:id="rId21"/>
    <p:sldId id="302" r:id="rId22"/>
    <p:sldId id="285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ABD0EE"/>
    <a:srgbClr val="A3967B"/>
    <a:srgbClr val="0A1F24"/>
    <a:srgbClr val="437F88"/>
    <a:srgbClr val="ECE3D5"/>
    <a:srgbClr val="F4D743"/>
    <a:srgbClr val="0B58A1"/>
    <a:srgbClr val="319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Aitchison" userId="2537cd73-010e-4c8c-9fdd-6182ac879850" providerId="ADAL" clId="{D3CF7A2D-26B7-410E-B7D3-E976154955CF}"/>
    <pc:docChg chg="delSld">
      <pc:chgData name="Kenneth Aitchison" userId="2537cd73-010e-4c8c-9fdd-6182ac879850" providerId="ADAL" clId="{D3CF7A2D-26B7-410E-B7D3-E976154955CF}" dt="2025-10-13T08:15:55.679" v="1" actId="47"/>
      <pc:docMkLst>
        <pc:docMk/>
      </pc:docMkLst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793034274" sldId="256"/>
        </pc:sldMkLst>
      </pc:sldChg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4080632323" sldId="257"/>
        </pc:sldMkLst>
      </pc:sldChg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125708736" sldId="258"/>
        </pc:sldMkLst>
      </pc:sldChg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2168933493" sldId="259"/>
        </pc:sldMkLst>
      </pc:sldChg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2785378228" sldId="260"/>
        </pc:sldMkLst>
      </pc:sldChg>
      <pc:sldChg chg="del">
        <pc:chgData name="Kenneth Aitchison" userId="2537cd73-010e-4c8c-9fdd-6182ac879850" providerId="ADAL" clId="{D3CF7A2D-26B7-410E-B7D3-E976154955CF}" dt="2025-10-13T08:15:55.679" v="1" actId="47"/>
        <pc:sldMkLst>
          <pc:docMk/>
          <pc:sldMk cId="2117291852" sldId="261"/>
        </pc:sldMkLst>
      </pc:sldChg>
      <pc:sldChg chg="del">
        <pc:chgData name="Kenneth Aitchison" userId="2537cd73-010e-4c8c-9fdd-6182ac879850" providerId="ADAL" clId="{D3CF7A2D-26B7-410E-B7D3-E976154955CF}" dt="2025-10-13T08:15:55.679" v="1" actId="47"/>
        <pc:sldMkLst>
          <pc:docMk/>
          <pc:sldMk cId="215527864" sldId="262"/>
        </pc:sldMkLst>
      </pc:sldChg>
      <pc:sldChg chg="del">
        <pc:chgData name="Kenneth Aitchison" userId="2537cd73-010e-4c8c-9fdd-6182ac879850" providerId="ADAL" clId="{D3CF7A2D-26B7-410E-B7D3-E976154955CF}" dt="2025-10-13T08:15:55.679" v="1" actId="47"/>
        <pc:sldMkLst>
          <pc:docMk/>
          <pc:sldMk cId="4187870501" sldId="263"/>
        </pc:sldMkLst>
      </pc:sldChg>
      <pc:sldChg chg="del">
        <pc:chgData name="Kenneth Aitchison" userId="2537cd73-010e-4c8c-9fdd-6182ac879850" providerId="ADAL" clId="{D3CF7A2D-26B7-410E-B7D3-E976154955CF}" dt="2025-10-13T08:15:55.679" v="1" actId="47"/>
        <pc:sldMkLst>
          <pc:docMk/>
          <pc:sldMk cId="3808842681" sldId="264"/>
        </pc:sldMkLst>
      </pc:sldChg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1207880204" sldId="265"/>
        </pc:sldMkLst>
      </pc:sldChg>
      <pc:sldChg chg="del">
        <pc:chgData name="Kenneth Aitchison" userId="2537cd73-010e-4c8c-9fdd-6182ac879850" providerId="ADAL" clId="{D3CF7A2D-26B7-410E-B7D3-E976154955CF}" dt="2025-10-13T08:15:55.679" v="1" actId="47"/>
        <pc:sldMkLst>
          <pc:docMk/>
          <pc:sldMk cId="3294956424" sldId="266"/>
        </pc:sldMkLst>
      </pc:sldChg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1921658609" sldId="267"/>
        </pc:sldMkLst>
      </pc:sldChg>
      <pc:sldChg chg="del">
        <pc:chgData name="Kenneth Aitchison" userId="2537cd73-010e-4c8c-9fdd-6182ac879850" providerId="ADAL" clId="{D3CF7A2D-26B7-410E-B7D3-E976154955CF}" dt="2025-10-13T08:15:55.679" v="1" actId="47"/>
        <pc:sldMkLst>
          <pc:docMk/>
          <pc:sldMk cId="3525583124" sldId="268"/>
        </pc:sldMkLst>
      </pc:sldChg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229276985" sldId="269"/>
        </pc:sldMkLst>
      </pc:sldChg>
      <pc:sldChg chg="del">
        <pc:chgData name="Kenneth Aitchison" userId="2537cd73-010e-4c8c-9fdd-6182ac879850" providerId="ADAL" clId="{D3CF7A2D-26B7-410E-B7D3-E976154955CF}" dt="2025-10-13T08:15:55.679" v="1" actId="47"/>
        <pc:sldMkLst>
          <pc:docMk/>
          <pc:sldMk cId="1468361166" sldId="273"/>
        </pc:sldMkLst>
      </pc:sldChg>
      <pc:sldChg chg="del">
        <pc:chgData name="Kenneth Aitchison" userId="2537cd73-010e-4c8c-9fdd-6182ac879850" providerId="ADAL" clId="{D3CF7A2D-26B7-410E-B7D3-E976154955CF}" dt="2025-10-13T08:15:39.332" v="0" actId="47"/>
        <pc:sldMkLst>
          <pc:docMk/>
          <pc:sldMk cId="2884530678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A0FF1-003C-4128-8C83-5A69299A567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A4FAC-2705-4EE5-97C2-7C95BE6EB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09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44F75-7A09-FB86-4902-1236EBC44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8939A5-13C6-9966-805D-7EEAA0945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2454E-CDBC-BC54-4379-343D9E4EA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UK archaeology – 6,766 FTE, 4,918 in commercial = 73%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E4ED5-4FCA-FBFB-7059-50600E5E6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A4FAC-2705-4EE5-97C2-7C95BE6EB2B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25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B9001-FB3B-42EF-D2E8-BE343A01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A3DA0-640C-3012-8331-402F2265D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8E7061-6249-28A4-7B44-FD04CA036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UK archaeology – 6,766 FTE, 4,918 in commercial = 73%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B3EE4-7261-EBCD-5B16-310CC2483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A4FAC-2705-4EE5-97C2-7C95BE6EB2B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14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BDDF-3F4B-4081-9FA4-2CF425575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0481F-C73C-4ADA-AADE-3B90DC8CB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9573C-A1A4-414B-B415-60F7E7D2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3B1A7-8270-4F9D-905C-A212B41E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2138-A3D0-4F39-B23F-B106F4AA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6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2CE4-C5A3-4B5C-A396-F40FD11EA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88DAF-DC4C-4E5F-8ED6-ABB01FF96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9FF81-0EC8-45CD-AADF-F957D6850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78CD2-1AC2-4158-942D-457210D6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457D4-007C-4FBA-94C3-ED83D6D78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9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E5BE93-36E6-4315-8A03-CC3C43326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C4CDD-FB6F-4952-A4B0-BE1D09D13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63D78-E70F-46A1-AF98-06404BE50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F249B-721F-4983-BFA2-8A2BA348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2D8BF-8A22-426F-8E4E-4399019A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0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0BAF-4ED9-4473-9CEA-57FF71C9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7E79E-7531-4008-ADFC-1DF5B8296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FDDD5-F69F-4EBC-92F9-793D2E80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E494D-C92C-4E54-823B-9955B4A0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D802D-445F-4A15-9EA5-22E8AF1F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0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FF35F-A51B-4B49-976C-E9427194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D01D1-ABB6-4A62-9CEA-280570C6A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66230-F94F-470B-A64F-136EECF3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E7390-B8BC-44D9-B0CC-713E0BC1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95D71-C3C2-4BD1-8D41-A7DA804A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7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FF628-19EE-42A4-897C-BA41E594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E22-5EF5-4D98-9C3F-CD27CE18E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8D96A-201C-4C81-9EED-81FA8C45C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78E62-EA4E-4470-97AF-78DDD65B1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7EBED-6586-4A3F-8437-7036B0B1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50983-9B19-4786-81EF-CEAD416BC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8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97237-068F-435B-8FBE-81F5F48D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BF961-13A7-4AF5-9874-F453EEB34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C2D82-D821-40AB-86A2-BE1B2D5A1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14995-F53A-4649-9303-D7871218C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D8308-3601-46E9-B395-6601A9EDC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3AD0B-A411-4039-BA9E-640C8F08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44EA4-C4CC-4DCA-B685-35A0392F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D9C31-925C-47B8-9821-F9FDDA81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9C55-99D4-41ED-A0D3-F673B64F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AFE755-B7AA-4481-9BA8-62C48B08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7E1C8-1591-497C-97EB-1CECE683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6AC3C-7948-4450-BB03-F624230B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0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56C88-DAC0-4287-AC57-60B9C9E2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22D09-4CD5-4ECD-BF9A-77C3E15D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67CCA-7E7C-4D86-9324-0B328FF0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8CD5-648A-4721-9048-0403DBE9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3838-BCCB-4B5A-A59F-21A31482F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8EBA5-11E5-435A-91C4-F82193E7F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0BD4E-8AE6-4A37-87A0-62A3832D0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F4AED-EE9A-4741-93B6-40D364764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EFDC9-2B4B-4CA4-B75D-8C6A62C7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9801-1F33-40B8-AB7B-9E4B1C4B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CD8CA-E4E4-4911-A6D1-B74ACCDB4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BFB32-1076-4E7D-A394-402D79DD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108D7-2D1B-4B5D-95E9-53ABC6C0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CE258-777F-4AC8-A9AD-AE925FA9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51C20-F41D-4FAD-BE8C-3FD9148A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1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F4007-B8B3-4C42-B443-28151A46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A28F2-232B-4289-8E7C-57FA16620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2F34-C676-43F5-975B-858F2DFC5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8C477-8B6D-45B1-A214-7A9062AC6EC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B40B0-39A1-4DB0-AEDC-8DD966467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43934-5B85-4EDE-ABF8-6F8F00DEC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B15C-7EF0-43A4-9462-C734D438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0F4E4-6B22-3C5D-3937-AA5775BC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60949B-4795-C695-6AE7-6702570C3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1795AD-C2F0-54EE-7F05-E4B9BA0D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>
            <a:normAutofit/>
          </a:bodyPr>
          <a:lstStyle/>
          <a:p>
            <a:pPr algn="ctr"/>
            <a:r>
              <a:rPr lang="en-US" sz="3500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The Federation of Archaeological Managers &amp; Employers -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1D449-56EB-4720-E972-EAE1DCA1C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pic>
        <p:nvPicPr>
          <p:cNvPr id="13" name="Picture 12" descr="A building with a sign and plants in front of it&#10;&#10;AI-generated content may be incorrect.">
            <a:extLst>
              <a:ext uri="{FF2B5EF4-FFF2-40B4-BE49-F238E27FC236}">
                <a16:creationId xmlns:a16="http://schemas.microsoft.com/office/drawing/2014/main" id="{AA03F4D5-B93E-FFF5-E861-B0DC0A6F5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1189736"/>
            <a:ext cx="3950573" cy="52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90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B98EA-D704-169B-6CC2-6A9ABFE0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A123EA-4A88-C012-B2DA-D5497558F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8A3413D-A046-046B-9C35-BB610DD8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PPG 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8CF6E-8B35-9113-6BBB-FCE93C6CD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2C67F-051D-569B-49FF-FD39DBB9B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FB9FF-EDA5-9402-AB5C-AC1A8E1EA11D}"/>
              </a:ext>
            </a:extLst>
          </p:cNvPr>
          <p:cNvSpPr txBox="1"/>
          <p:nvPr/>
        </p:nvSpPr>
        <p:spPr>
          <a:xfrm>
            <a:off x="4552333" y="6164826"/>
            <a:ext cx="3126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Department of the Environment 1990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C907F-7A6B-3FCC-5487-A73069C6A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8560"/>
            <a:ext cx="3744035" cy="52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098B7-D7FA-668B-BA91-AC3F4553C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57762-DC3A-33FB-64C8-5D2E5001F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1972 – Regional ‘Units’ funded from central &amp; local government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1975 – Standing Conference of Unit Managers - SCUM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1985 – insert ‘Archaeological’ - SCAUM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1986 – Health &amp; Safety in Archaeological Fieldwork 1</a:t>
            </a:r>
            <a:r>
              <a:rPr lang="en-US" sz="3200" baseline="30000" dirty="0">
                <a:latin typeface="Corbel" panose="020B0503020204020204" pitchFamily="34" charset="0"/>
              </a:rPr>
              <a:t>st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edn</a:t>
            </a:r>
            <a:endParaRPr lang="en-US" sz="3200" dirty="0">
              <a:latin typeface="Corbel" panose="020B0503020204020204" pitchFamily="34" charset="0"/>
            </a:endParaRPr>
          </a:p>
          <a:p>
            <a:r>
              <a:rPr lang="en-US" sz="3200" dirty="0">
                <a:latin typeface="Corbel" panose="020B0503020204020204" pitchFamily="34" charset="0"/>
              </a:rPr>
              <a:t>1987 – Reading Business Park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1990 – Planning Policy Guidance note 16: Archaeology &amp; Planning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1996 – Competitive Tendering in Archaeology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4BB82-9F47-073C-01F2-1834E9926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D2504FF-F603-5721-0E46-C070D57E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50 years of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DCB52-24AB-E5CD-D652-B49C8A09B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F1C26-55F3-F4D9-E4FD-9E71703BB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E0F0A-829D-ADBB-4993-BAFAA174E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6A32090-DBCA-4C22-DB56-0D742576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Competitive Tendering guidance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EA928-5C33-7245-B2D6-B5487EB69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9CEF-458D-30A9-645F-E66A6ABC5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A8965-7EF4-1CA2-874A-7A6195614EA9}"/>
              </a:ext>
            </a:extLst>
          </p:cNvPr>
          <p:cNvSpPr txBox="1"/>
          <p:nvPr/>
        </p:nvSpPr>
        <p:spPr>
          <a:xfrm>
            <a:off x="4316361" y="6165482"/>
            <a:ext cx="25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SCAUM 1996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0F957-D5A3-8771-4219-BE7D21E14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8560"/>
            <a:ext cx="3548644" cy="52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5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4B98-619B-748C-A862-4AA94F8A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096BC-C0E0-941A-26A4-2526C5FE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2007 – Global economic crisis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2008 – Federation of Archaeological Managers &amp; Employers – FAME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2010 – FAME has approx. 70 members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2020 – Brexit and COVID-19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2025 – 50 years since foundation of FAME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9551B-4053-E81C-71A7-FC226FBBD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8B1F605-529E-016B-A38A-4DE8D5C38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50 years of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F5062-375F-F36B-7678-7F8AD9F46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FBB01-9FA9-F178-02AD-091F94A5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60AAC-31C2-A588-A702-B3CC9700B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4329926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2025 – FAME welcomes ACRA CEO to annual FAME Forum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C9EE11-1201-F3A1-B432-94F54A66E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CD7A853-DF31-A843-B8C7-BD9D66D7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FAME in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A8C90-B3B4-D7DB-BB96-95BD88F31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7A3356-01CE-C6E4-FDB9-E5EAE94D4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222" y="1528176"/>
            <a:ext cx="5925914" cy="45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C19BD-F7A5-A27D-F73C-5739C886D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0BE6-79AB-719E-904E-5DA22919A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2007 – Global economic crisis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2008 – Federation of Archaeological Managers &amp; Employers – FAME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2010 – FAME has approx. 70 members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2020 – Brexit and COVID-19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2025 – 50 years since foundation of FAME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2025 – FAME publishes Carbon Calculator for Commercial Archaeology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43542-9E44-52EC-EFA3-D7AB0D2F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7DAA0FC-216F-6CA6-384E-0B5F820A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50 years of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E1C9E-B2E8-422F-9643-35985A1B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0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3E56-759C-CE60-F58E-BCE3E519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EE4CAD-5BA1-CF21-D68F-77D643261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C550C48-B5A9-0540-96DF-81AF65D2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FAME Carbon Calculator for Commercial Archaeology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1A89D-5ED3-C8E1-8D80-C7EE5715B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C2AFD-2A43-2A4F-C32E-1D7FF0754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198CF-4690-E9F0-90C9-94475812A6E3}"/>
              </a:ext>
            </a:extLst>
          </p:cNvPr>
          <p:cNvSpPr txBox="1"/>
          <p:nvPr/>
        </p:nvSpPr>
        <p:spPr>
          <a:xfrm>
            <a:off x="4430104" y="6149390"/>
            <a:ext cx="683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https://famearchaeology.co.uk/what-we-do/environment-sustainability/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4D64D-380D-9398-E3F8-DA6E5AD9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70" y="1178560"/>
            <a:ext cx="3718635" cy="52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2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B91C7-09D3-35CB-69A9-85A17718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D16C1-D2EF-526D-5F70-BACD661F4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2007 – Global economic crisis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2008 – Federation of Archaeological Managers &amp; Employers – FAME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2010 – FAME has approx. 70 members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2020 – Brexit and COVID-19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2025 – 50 years since foundation of FAME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2025 – FAME publishes Carbon Calculator for Commercial Archaeology</a:t>
            </a:r>
          </a:p>
          <a:p>
            <a:r>
              <a:rPr lang="en-US" sz="3200" dirty="0">
                <a:latin typeface="Corbel" panose="020B0503020204020204" pitchFamily="34" charset="0"/>
              </a:rPr>
              <a:t>2025 – FAME publishes Principles for good practice in procurement</a:t>
            </a:r>
          </a:p>
          <a:p>
            <a:endParaRPr lang="en-US" sz="3200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540BB-F156-B93F-4FD8-EA00B5363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2472895-4810-C6F6-87E8-020802C94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50 years of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D29CC-C91F-B185-C879-8B824BEF2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8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561F0-CD38-4D88-5EA8-139372DAB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F8E3C1-829F-90F0-8585-EBB2F67F5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B3D6F89-57DA-0FF5-7621-CBD68C17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>
            <a:noAutofit/>
          </a:bodyPr>
          <a:lstStyle/>
          <a:p>
            <a:pPr algn="ctr"/>
            <a:r>
              <a:rPr lang="en-US" sz="2500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Principles for good practice in the procurement of commercial archaeological excavations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366AA-55CD-8A79-C3E0-109D9C2F0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DC51-FC5A-8951-0D8A-F98DC0C2D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AAA03-6B97-DD44-F86B-4F1BA15A2056}"/>
              </a:ext>
            </a:extLst>
          </p:cNvPr>
          <p:cNvSpPr txBox="1"/>
          <p:nvPr/>
        </p:nvSpPr>
        <p:spPr>
          <a:xfrm>
            <a:off x="3879287" y="5933947"/>
            <a:ext cx="683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https://famearchaeology.co.uk/what-we-do/business-support/principles-for-good-practice-in-the-procurement-of-commercial-archaeological-excavations/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4D1078-CFA1-1D39-E433-018FDFE4E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8560"/>
            <a:ext cx="3041087" cy="52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50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8F61E-5885-1DF1-0762-8CAA42978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1FF53-FB82-061E-8159-CE2DDE295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2025 – FAME has 73 members, of estimated 110 operators</a:t>
            </a:r>
          </a:p>
          <a:p>
            <a:pPr lvl="1"/>
            <a:r>
              <a:rPr lang="en-US" sz="2800" dirty="0">
                <a:latin typeface="Corbel" panose="020B0503020204020204" pitchFamily="34" charset="0"/>
              </a:rPr>
              <a:t>3 companies are members of both FAME &amp; ACRA</a:t>
            </a:r>
          </a:p>
          <a:p>
            <a:pPr lvl="1"/>
            <a:r>
              <a:rPr lang="en-US" sz="2800" dirty="0">
                <a:latin typeface="Corbel" panose="020B0503020204020204" pitchFamily="34" charset="0"/>
              </a:rPr>
              <a:t>UK archaeology is a saturated market</a:t>
            </a:r>
          </a:p>
          <a:p>
            <a:pPr lvl="1"/>
            <a:r>
              <a:rPr lang="en-US" sz="2800">
                <a:latin typeface="Corbel" panose="020B0503020204020204" pitchFamily="34" charset="0"/>
              </a:rPr>
              <a:t>UK sector’s </a:t>
            </a:r>
            <a:r>
              <a:rPr lang="en-US" sz="2800" dirty="0">
                <a:latin typeface="Corbel" panose="020B0503020204020204" pitchFamily="34" charset="0"/>
              </a:rPr>
              <a:t>annual revenue </a:t>
            </a:r>
            <a:r>
              <a:rPr lang="en-US" sz="2800">
                <a:latin typeface="Corbel" panose="020B0503020204020204" pitchFamily="34" charset="0"/>
              </a:rPr>
              <a:t>in 2024 is </a:t>
            </a:r>
            <a:r>
              <a:rPr lang="en-US" sz="2800" dirty="0">
                <a:latin typeface="Corbel" panose="020B0503020204020204" pitchFamily="34" charset="0"/>
              </a:rPr>
              <a:t>£337m (=$425m)</a:t>
            </a:r>
          </a:p>
          <a:p>
            <a:pPr lvl="1"/>
            <a:r>
              <a:rPr lang="en-US" sz="2800" dirty="0">
                <a:latin typeface="Corbel" panose="020B0503020204020204" pitchFamily="34" charset="0"/>
              </a:rPr>
              <a:t>ten companies each have over 100 members of staff</a:t>
            </a:r>
          </a:p>
          <a:p>
            <a:pPr lvl="1"/>
            <a:r>
              <a:rPr lang="en-US" sz="2800" dirty="0">
                <a:latin typeface="Corbel" panose="020B0503020204020204" pitchFamily="34" charset="0"/>
              </a:rPr>
              <a:t>everyone is having hiring difficulties</a:t>
            </a:r>
          </a:p>
          <a:p>
            <a:pPr marL="457200" lvl="1" indent="0">
              <a:buNone/>
            </a:pPr>
            <a:endParaRPr lang="en-US" sz="2800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620EE-B964-9073-8F9B-FDDB72B47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DEBD6A4-74B0-D643-6302-10F259F0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FAME in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650F1-DEAA-004A-7B03-F5A0C2C8D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0CD4E-51CD-1165-BA92-84942A20A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C7D32-8D14-EB04-3E3D-3CF63FD8A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DB0AF01-EC6B-AE26-5DD4-EE75DA4F9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Potential conflict of interest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8C785-DED3-2E3E-EEF5-AB165BCC4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1EC39-C419-8CA7-A931-5F8326E6D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2F740-8917-74D5-BB45-F8A6B6E35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0" y="1206316"/>
            <a:ext cx="12192000" cy="52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11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CB1DB9-674C-3971-4616-6DD6E19F4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E4E3-11E1-0623-082A-024A0B14D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773" y="1317426"/>
            <a:ext cx="10154653" cy="5139741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None/>
              <a:defRPr/>
            </a:pPr>
            <a:r>
              <a:rPr lang="en-US" sz="4100" b="1" dirty="0">
                <a:latin typeface="Corbel" panose="020B0503020204020204" pitchFamily="34" charset="0"/>
                <a:cs typeface="Arial" panose="020B0604020202020204" pitchFamily="34" charset="0"/>
              </a:rPr>
              <a:t>Idea: 		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Establish</a:t>
            </a:r>
            <a:r>
              <a:rPr lang="en-US" sz="4100" b="1" dirty="0"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a working group.</a:t>
            </a:r>
          </a:p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4100" b="1" dirty="0">
                <a:latin typeface="Corbel" panose="020B0503020204020204" pitchFamily="34" charset="0"/>
                <a:cs typeface="Arial" panose="020B0604020202020204" pitchFamily="34" charset="0"/>
              </a:rPr>
              <a:t>Idea:		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Have annual Joint Webinars on relevant topics/issues.</a:t>
            </a:r>
          </a:p>
          <a:p>
            <a:pPr marL="0" lvl="0" inden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  <a:buNone/>
              <a:defRPr/>
            </a:pPr>
            <a:r>
              <a:rPr lang="en-US" sz="4100" b="1" dirty="0">
                <a:latin typeface="Corbel" panose="020B0503020204020204" pitchFamily="34" charset="0"/>
                <a:cs typeface="Arial" panose="020B0604020202020204" pitchFamily="34" charset="0"/>
              </a:rPr>
              <a:t>Idea:		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Attendance at each other’s annual conference; panel 		discussion or presentation every other year.</a:t>
            </a:r>
          </a:p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None/>
              <a:defRPr/>
            </a:pPr>
            <a:r>
              <a:rPr lang="en-US" sz="4100" b="1" dirty="0">
                <a:latin typeface="Corbel" panose="020B0503020204020204" pitchFamily="34" charset="0"/>
                <a:cs typeface="Arial" panose="020B0604020202020204" pitchFamily="34" charset="0"/>
              </a:rPr>
              <a:t>Idea:		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Support each other on important issues.</a:t>
            </a:r>
            <a:endParaRPr lang="en-US" sz="4100" b="1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None/>
              <a:defRPr/>
            </a:pPr>
            <a:r>
              <a:rPr lang="en-US" sz="4100" b="1" dirty="0">
                <a:latin typeface="Corbel" panose="020B0503020204020204" pitchFamily="34" charset="0"/>
                <a:cs typeface="Arial" panose="020B0604020202020204" pitchFamily="34" charset="0"/>
              </a:rPr>
              <a:t>Idea: 		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Joint Conference in </a:t>
            </a:r>
            <a:r>
              <a:rPr lang="en-US" sz="4100" dirty="0" err="1">
                <a:latin typeface="Corbel" panose="020B0503020204020204" pitchFamily="34" charset="0"/>
                <a:cs typeface="Arial" panose="020B0604020202020204" pitchFamily="34" charset="0"/>
              </a:rPr>
              <a:t>Toronto,Canada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 (1 -2 </a:t>
            </a:r>
            <a:r>
              <a:rPr lang="en-US" sz="4000" dirty="0">
                <a:latin typeface="Corbel" panose="020B0503020204020204" pitchFamily="34" charset="0"/>
                <a:cs typeface="Arial" panose="020B0604020202020204" pitchFamily="34" charset="0"/>
              </a:rPr>
              <a:t>days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None/>
              <a:defRPr/>
            </a:pPr>
            <a:r>
              <a:rPr lang="en-US" sz="4100" b="1" dirty="0">
                <a:latin typeface="Corbel" panose="020B0503020204020204" pitchFamily="34" charset="0"/>
                <a:cs typeface="Arial" panose="020B0604020202020204" pitchFamily="34" charset="0"/>
              </a:rPr>
              <a:t>Idea:  	</a:t>
            </a:r>
            <a:r>
              <a:rPr lang="en-US" sz="4100" dirty="0">
                <a:latin typeface="Corbel" panose="020B0503020204020204" pitchFamily="34" charset="0"/>
                <a:cs typeface="Arial" panose="020B0604020202020204" pitchFamily="34" charset="0"/>
              </a:rPr>
              <a:t>????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None/>
              <a:defRPr/>
            </a:pPr>
            <a:endParaRPr lang="en-US" sz="4400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None/>
              <a:defRPr/>
            </a:pPr>
            <a:endParaRPr lang="en-US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None/>
              <a:defRPr/>
            </a:pPr>
            <a:endParaRPr lang="en-US" sz="32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1C6C8-5881-953D-30C8-8E43DEE4C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B0BB82E-1255-4384-82BF-23776702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WE CAN WORK TOGETHER!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46A34-A9B5-9993-55DC-5A5ADA2A9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56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69C98-BADE-8E07-B469-65C25CAF2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CBC1E-64D6-24AD-7BE5-5EEEFA683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1972 – Regional ‘Units’ funded from central &amp; local government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1975 – Standing Conference of Unit Managers - SCUM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1985 – insert ‘Archaeological’ - SCAUM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53B40-68B8-DB9A-5589-4B687CA93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C678AC8-67AA-711E-4FE3-48ADB25B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50 years of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46DC0-EBEB-4C28-4DD8-D623011F9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C7D56-CB1D-B202-AA72-3CF63E69B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5ADC23-9C5A-F3AA-6CF0-D9EEFE045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1" y="1178560"/>
            <a:ext cx="12169789" cy="51673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92CFD1-3098-9657-FF4D-4708036AC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724B0F7-44DD-DC27-5E0E-4C1EB309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FAME in 1980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35949-D0B6-484F-CFBF-4C1461680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34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7AA2D-FB9A-19A7-831B-5437126EF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8D0CB-168C-22D7-F684-58BF75DB6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1972 – Regional ‘Units’ funded from central &amp; local government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1975 – Standing Conference of Unit Managers - SCUM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1985 – insert ‘Archaeological’ - SCAUM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1986 – Health &amp; Safety in Archaeological Fieldwork 1</a:t>
            </a:r>
            <a:r>
              <a:rPr lang="en-US" sz="3200" baseline="30000" dirty="0">
                <a:latin typeface="Corbel" panose="020B0503020204020204" pitchFamily="34" charset="0"/>
              </a:rPr>
              <a:t>st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edn</a:t>
            </a:r>
            <a:endParaRPr lang="en-US" sz="3200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E40A7-B5A6-A5E3-2E73-6D17A367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BFDDC87-8054-9DD4-B655-8542FEC9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50 years of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B97C3-5CCB-5E5C-1ECB-4CCA7A154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4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0245A-92D0-5FBC-A70E-E94CEF254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97114-B2D9-2CDC-BDD3-9948046F6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68861E-13BB-9CDF-1241-C97ED7BF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The Days Before Health and 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1C6BE-E9DA-D3A3-35EE-302CC022D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488EA-1F12-508B-AAAD-827FBFA5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E153F-6A71-B4BA-0F76-FF1DF702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7954"/>
            <a:ext cx="3574126" cy="5279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67472-5DB4-4ABD-4C6F-DCC26B1751D1}"/>
              </a:ext>
            </a:extLst>
          </p:cNvPr>
          <p:cNvSpPr txBox="1"/>
          <p:nvPr/>
        </p:nvSpPr>
        <p:spPr>
          <a:xfrm>
            <a:off x="4483510" y="6164826"/>
            <a:ext cx="1612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Buteaux 2006</a:t>
            </a:r>
          </a:p>
        </p:txBody>
      </p:sp>
    </p:spTree>
    <p:extLst>
      <p:ext uri="{BB962C8B-B14F-4D97-AF65-F5344CB8AC3E}">
        <p14:creationId xmlns:p14="http://schemas.microsoft.com/office/powerpoint/2010/main" val="1722173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0281D-0344-20DD-E11C-A471A841F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99D2-A008-A691-B290-54D3BA56D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1972 – Regional ‘Units’ funded from central &amp; local government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1975 – Standing Conference of Unit Managers - SCUM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1985 – insert ‘Archaeological’ - SCAUM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1986 – Health &amp; Safety in Archaeological Fieldwork 1</a:t>
            </a:r>
            <a:r>
              <a:rPr lang="en-US" sz="3200" baseline="30000" dirty="0">
                <a:latin typeface="Corbel" panose="020B0503020204020204" pitchFamily="34" charset="0"/>
              </a:rPr>
              <a:t>st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edn</a:t>
            </a:r>
            <a:endParaRPr lang="en-US" sz="3200" dirty="0">
              <a:latin typeface="Corbel" panose="020B0503020204020204" pitchFamily="34" charset="0"/>
            </a:endParaRPr>
          </a:p>
          <a:p>
            <a:r>
              <a:rPr lang="en-US" sz="3200" dirty="0">
                <a:latin typeface="Corbel" panose="020B0503020204020204" pitchFamily="34" charset="0"/>
              </a:rPr>
              <a:t>1987 – Reading Business Park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03149-9F87-EEBE-9C14-8AC65CDDD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EF6DF0B-09AF-D99A-D1B6-BD9A26F7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50 years of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7F863-F8E9-4BCB-4B0B-2D095CC85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73D38-FC01-FFD4-6149-B48F4B888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BA9D1C-4148-C621-C134-02614027A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64F49D5-7E68-57C9-EE39-3B7C8305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Reading Business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EC091-730A-0C56-C118-DE0DFA4D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D4356-4450-1E8B-443C-9D88D9ECF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A4AFF-7E7D-7C82-E47A-307213F6AB49}"/>
              </a:ext>
            </a:extLst>
          </p:cNvPr>
          <p:cNvSpPr txBox="1"/>
          <p:nvPr/>
        </p:nvSpPr>
        <p:spPr>
          <a:xfrm>
            <a:off x="4483510" y="6164826"/>
            <a:ext cx="25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Oxford Archaeological Unit 1992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7E171-E233-6439-4D6D-BC4D3C635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65" y="1178560"/>
            <a:ext cx="3684654" cy="52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4CBEF-0D87-0B3C-B60C-E28989E94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BDB52-6859-095D-2F6F-AD8405431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1825625"/>
            <a:ext cx="11841772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1972 – Regional ‘Units’ funded from central &amp; local government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1975 – Standing Conference of Unit Managers - SCUM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1985 – insert ‘Archaeological’ - SCAUM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1986 – Health &amp; Safety in Archaeological Fieldwork 1</a:t>
            </a:r>
            <a:r>
              <a:rPr lang="en-US" sz="3200" baseline="30000" dirty="0">
                <a:latin typeface="Corbel" panose="020B0503020204020204" pitchFamily="34" charset="0"/>
              </a:rPr>
              <a:t>st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edn</a:t>
            </a:r>
            <a:endParaRPr lang="en-US" sz="3200" dirty="0">
              <a:latin typeface="Corbel" panose="020B0503020204020204" pitchFamily="34" charset="0"/>
            </a:endParaRPr>
          </a:p>
          <a:p>
            <a:r>
              <a:rPr lang="en-US" sz="3200" dirty="0">
                <a:latin typeface="Corbel" panose="020B0503020204020204" pitchFamily="34" charset="0"/>
              </a:rPr>
              <a:t>1987 – Reading Business Park</a:t>
            </a:r>
          </a:p>
          <a:p>
            <a:r>
              <a:rPr lang="en-US" sz="3200" dirty="0">
                <a:latin typeface="Corbel" panose="020B0503020204020204" pitchFamily="34" charset="0"/>
              </a:rPr>
              <a:t>1990 – Planning Policy Guidance note 16: Archaeology &amp; Planning</a:t>
            </a:r>
          </a:p>
          <a:p>
            <a:pPr marL="0" indent="0">
              <a:buNone/>
            </a:pPr>
            <a:endParaRPr lang="en-US" sz="3200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770E0-7DC7-3F52-FF9D-8A3EEC78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0" cy="4429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D7B2829-4745-767C-C151-A161C63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" y="442912"/>
            <a:ext cx="12168200" cy="735648"/>
          </a:xfrm>
          <a:solidFill>
            <a:srgbClr val="ABD0EE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0A1F24"/>
                </a:solidFill>
                <a:latin typeface="Bernardo Moda Bold" panose="04030205020B02020502" pitchFamily="82" charset="0"/>
                <a:ea typeface="Rancho" panose="02000000000000000000" pitchFamily="2" charset="0"/>
              </a:rPr>
              <a:t>50 years of FAME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74AD3-9921-F70E-23D2-141103342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00" y="6457167"/>
            <a:ext cx="1219200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9996f-d206-467c-810a-0a9d4c9fcab8" xsi:nil="true"/>
    <lcf76f155ced4ddcb4097134ff3c332f xmlns="d788b5bf-0c53-4722-87c5-0a96dfe76b0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8A1DD71D31974B932AD512DD07CC1D" ma:contentTypeVersion="14" ma:contentTypeDescription="Create a new document." ma:contentTypeScope="" ma:versionID="9223a5f89acdfaa0b97e0c8133885fa6">
  <xsd:schema xmlns:xsd="http://www.w3.org/2001/XMLSchema" xmlns:xs="http://www.w3.org/2001/XMLSchema" xmlns:p="http://schemas.microsoft.com/office/2006/metadata/properties" xmlns:ns2="d788b5bf-0c53-4722-87c5-0a96dfe76b0d" xmlns:ns3="bcd9996f-d206-467c-810a-0a9d4c9fcab8" targetNamespace="http://schemas.microsoft.com/office/2006/metadata/properties" ma:root="true" ma:fieldsID="c24f63c50bed0b41aa046524a030c17d" ns2:_="" ns3:_="">
    <xsd:import namespace="d788b5bf-0c53-4722-87c5-0a96dfe76b0d"/>
    <xsd:import namespace="bcd9996f-d206-467c-810a-0a9d4c9fca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88b5bf-0c53-4722-87c5-0a96dfe76b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a047268-c9d5-4949-ba8d-3b39f2434c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9996f-d206-467c-810a-0a9d4c9fcab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83f077e-997e-4a39-b4c0-4a27e79fbb79}" ma:internalName="TaxCatchAll" ma:showField="CatchAllData" ma:web="bcd9996f-d206-467c-810a-0a9d4c9fc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E30BBE-F029-4498-8B96-BE31D48FB8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68D668-FF92-46A9-8643-3E4196C0DD3A}">
  <ds:schemaRefs>
    <ds:schemaRef ds:uri="bcd9996f-d206-467c-810a-0a9d4c9fcab8"/>
    <ds:schemaRef ds:uri="d788b5bf-0c53-4722-87c5-0a96dfe76b0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E51D0B-5967-4A4D-B31F-9C9FFEA335DA}">
  <ds:schemaRefs>
    <ds:schemaRef ds:uri="bcd9996f-d206-467c-810a-0a9d4c9fcab8"/>
    <ds:schemaRef ds:uri="d788b5bf-0c53-4722-87c5-0a96dfe76b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657</Words>
  <Application>Microsoft Office PowerPoint</Application>
  <PresentationFormat>Widescreen</PresentationFormat>
  <Paragraphs>87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Bernardo Moda Bold</vt:lpstr>
      <vt:lpstr>Calibri</vt:lpstr>
      <vt:lpstr>Calibri Light</vt:lpstr>
      <vt:lpstr>Corbel</vt:lpstr>
      <vt:lpstr>Office Theme</vt:lpstr>
      <vt:lpstr>The Federation of Archaeological Managers &amp; Employers - FAME</vt:lpstr>
      <vt:lpstr>Potential conflict of interest</vt:lpstr>
      <vt:lpstr>50 years of FAME</vt:lpstr>
      <vt:lpstr>FAME in 1980</vt:lpstr>
      <vt:lpstr>50 years of FAME</vt:lpstr>
      <vt:lpstr>The Days Before Health and Safety</vt:lpstr>
      <vt:lpstr>50 years of FAME</vt:lpstr>
      <vt:lpstr>Reading Business Park</vt:lpstr>
      <vt:lpstr>50 years of FAME</vt:lpstr>
      <vt:lpstr>PPG 16</vt:lpstr>
      <vt:lpstr>50 years of FAME</vt:lpstr>
      <vt:lpstr>Competitive Tendering guidance</vt:lpstr>
      <vt:lpstr>50 years of FAME</vt:lpstr>
      <vt:lpstr>FAME in 2025</vt:lpstr>
      <vt:lpstr>50 years of FAME</vt:lpstr>
      <vt:lpstr>FAME Carbon Calculator for Commercial Archaeology</vt:lpstr>
      <vt:lpstr>50 years of FAME</vt:lpstr>
      <vt:lpstr>Principles for good practice in the procurement of commercial archaeological excavations</vt:lpstr>
      <vt:lpstr>FAME in 2025</vt:lpstr>
      <vt:lpstr>WE CAN WORK TOGETHER!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Amanda Stratton</dc:creator>
  <cp:lastModifiedBy>Kenneth Aitchison</cp:lastModifiedBy>
  <cp:revision>4</cp:revision>
  <dcterms:created xsi:type="dcterms:W3CDTF">2019-09-20T19:54:19Z</dcterms:created>
  <dcterms:modified xsi:type="dcterms:W3CDTF">2025-10-13T08:15:58Z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0x0101009B8A1DD71D31974B932AD512DD07CC1D</vt:lpwstr>
  </property>
  <property fmtid="{D5CDD505-2E9C-101B-9397-08002B2CF9AE}" pid="3" name="MediaServiceImageTags">
    <vt:lpwstr/>
  </property>
</Properties>
</file>